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93" r:id="rId5"/>
    <p:sldMasterId id="2147483705" r:id="rId6"/>
  </p:sldMasterIdLst>
  <p:notesMasterIdLst>
    <p:notesMasterId r:id="rId8"/>
  </p:notesMasterIdLst>
  <p:sldIdLst>
    <p:sldId id="256" r:id="rId7"/>
    <p:sldId id="257" r:id="rId9"/>
    <p:sldId id="501" r:id="rId10"/>
    <p:sldId id="517" r:id="rId11"/>
    <p:sldId id="515" r:id="rId12"/>
    <p:sldId id="516" r:id="rId13"/>
    <p:sldId id="566" r:id="rId14"/>
    <p:sldId id="518" r:id="rId15"/>
    <p:sldId id="536" r:id="rId16"/>
    <p:sldId id="556" r:id="rId17"/>
    <p:sldId id="491" r:id="rId18"/>
    <p:sldId id="557" r:id="rId19"/>
    <p:sldId id="558" r:id="rId20"/>
    <p:sldId id="560" r:id="rId21"/>
    <p:sldId id="521" r:id="rId22"/>
    <p:sldId id="561" r:id="rId23"/>
    <p:sldId id="559" r:id="rId24"/>
    <p:sldId id="505" r:id="rId25"/>
    <p:sldId id="565" r:id="rId26"/>
    <p:sldId id="504" r:id="rId27"/>
    <p:sldId id="503" r:id="rId28"/>
    <p:sldId id="519" r:id="rId29"/>
    <p:sldId id="492" r:id="rId30"/>
    <p:sldId id="537" r:id="rId31"/>
    <p:sldId id="539" r:id="rId32"/>
    <p:sldId id="540" r:id="rId33"/>
    <p:sldId id="541" r:id="rId34"/>
    <p:sldId id="542" r:id="rId35"/>
    <p:sldId id="543" r:id="rId36"/>
    <p:sldId id="544" r:id="rId37"/>
    <p:sldId id="520" r:id="rId38"/>
    <p:sldId id="496" r:id="rId39"/>
    <p:sldId id="494" r:id="rId40"/>
    <p:sldId id="500" r:id="rId41"/>
    <p:sldId id="441" r:id="rId42"/>
  </p:sldIdLst>
  <p:sldSz cx="12192000" cy="6858000"/>
  <p:notesSz cx="6858000" cy="9144000"/>
  <p:embeddedFontLst>
    <p:embeddedFont>
      <p:font typeface="Microsoft YaHei" panose="020B0503020204020204" pitchFamily="34" charset="-122"/>
      <p:regular r:id="rId46"/>
    </p:embeddedFont>
    <p:embeddedFont>
      <p:font typeface="微软雅黑" panose="020B0503020204020204" pitchFamily="34" charset="-122"/>
      <p:regular r:id="rId47"/>
    </p:embeddedFont>
    <p:embeddedFont>
      <p:font typeface="等线" panose="02010600030101010101" charset="-122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04F"/>
    <a:srgbClr val="EC8C20"/>
    <a:srgbClr val="F4C0CB"/>
    <a:srgbClr val="F97F96"/>
    <a:srgbClr val="21783A"/>
    <a:srgbClr val="A5A5A5"/>
    <a:srgbClr val="A9D18E"/>
    <a:srgbClr val="DEF2E6"/>
    <a:srgbClr val="F4CDD7"/>
    <a:srgbClr val="466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2" autoAdjust="0"/>
    <p:restoredTop sz="83351"/>
  </p:normalViewPr>
  <p:slideViewPr>
    <p:cSldViewPr snapToGrid="0" showGuides="1">
      <p:cViewPr>
        <p:scale>
          <a:sx n="130" d="100"/>
          <a:sy n="130" d="100"/>
        </p:scale>
        <p:origin x="272" y="360"/>
      </p:cViewPr>
      <p:guideLst>
        <p:guide orient="horz" pos="1995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A6980-C9E9-464C-A1B9-BC16E6CF20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各位技术琐话栏目的朋友们，大家晚上好。非常开心能够有机会和大家进行交流。今天我带来的分享主题是 </a:t>
            </a:r>
            <a:r>
              <a:rPr lang="en-US" altLang="zh-CN" dirty="0"/>
              <a:t>Apache</a:t>
            </a:r>
            <a:r>
              <a:rPr lang="zh-CN" altLang="en-US" dirty="0"/>
              <a:t> </a:t>
            </a:r>
            <a:r>
              <a:rPr lang="en-US" altLang="zh-CN" dirty="0" err="1"/>
              <a:t>ShardingSphere</a:t>
            </a:r>
            <a:r>
              <a:rPr lang="zh-CN" altLang="en-US" dirty="0"/>
              <a:t> 可插拔内核与动态组合配置。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在最新的 </a:t>
            </a:r>
            <a:r>
              <a:rPr lang="en-US" altLang="zh-CN" dirty="0"/>
              <a:t>5.x </a:t>
            </a:r>
            <a:r>
              <a:rPr lang="zh-CN" altLang="en-US" dirty="0"/>
              <a:t>版本中，</a:t>
            </a:r>
            <a:r>
              <a:rPr lang="en-US" altLang="zh-CN" dirty="0"/>
              <a:t>Apache </a:t>
            </a:r>
            <a:r>
              <a:rPr lang="en-US" altLang="zh-CN" dirty="0" err="1"/>
              <a:t>ShardingSphere</a:t>
            </a:r>
            <a:r>
              <a:rPr lang="en-US" altLang="zh-CN" dirty="0"/>
              <a:t> </a:t>
            </a:r>
            <a:r>
              <a:rPr lang="zh-CN" altLang="en-US" dirty="0"/>
              <a:t>使用可插拔架构，对内核进行了全面地升级，使得整个内核的扩展性大大提升。用户可以像搭积木一样，定制出一套适合于自身业务场景的数据库系统。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同时，随着 </a:t>
            </a:r>
            <a:r>
              <a:rPr lang="en-US" altLang="zh-CN" dirty="0"/>
              <a:t>Apache </a:t>
            </a:r>
            <a:r>
              <a:rPr lang="en-US" altLang="zh-CN" dirty="0" err="1"/>
              <a:t>ShardingSphere</a:t>
            </a:r>
            <a:r>
              <a:rPr lang="en-US" altLang="zh-CN" dirty="0"/>
              <a:t> </a:t>
            </a:r>
            <a:r>
              <a:rPr lang="zh-CN" altLang="en-US" dirty="0"/>
              <a:t>生态圈不断完善，用户可以使用的功能越来越多，如何有效地整合这些功能，使之能够完美配合，又成为了一个新的难题。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在今天的分享中，我将会结合一些案例，向大家介绍可插拔内核及动态组合配置相关的经验，希望对大家理解内核有所帮助。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我们都知道，用户的业务场景多种多样，内核提供的功能，未必都能满足用户的实际需求，那么 </a:t>
            </a:r>
            <a:r>
              <a:rPr lang="en-US" altLang="zh-CN"/>
              <a:t>Apache ShardingSphere </a:t>
            </a:r>
            <a:r>
              <a:rPr lang="zh-CN" altLang="en-US"/>
              <a:t>是如何应对这种业务场景的不确定性呢？答案就是：可插拔内核。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可插拔架构讲解参考：https://mp.weixin.qq.com/s/ltyO4PAFvLw8nusalGBgPA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这张图中间部分的内核部分，是整个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 的核心，整体的流程一直是保持不变的。内核部分是一个空的基础设施，具体的实现交于用户来实现，而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 默认添加了一些最佳实践，例如：分片、读写分离、加解密等。用户也可以根据自己的实际业务需求进行开发。不管是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 内核默认提供的实现类，还是用户提供的实现类，他们都是处于一个平等的地位，都是以 </a:t>
            </a:r>
            <a:r>
              <a:rPr kumimoji="1" lang="en-US" altLang="zh-CN" dirty="0"/>
              <a:t>SPI</a:t>
            </a:r>
            <a:r>
              <a:rPr kumimoji="1" lang="zh-CN" altLang="en-US" dirty="0"/>
              <a:t> 的形式注入到可插拔平台中。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然后我们来看下各个模块的可插拔的样子，例如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方言解析器，目前的实现由 </a:t>
            </a:r>
            <a:r>
              <a:rPr kumimoji="1" lang="en-US" altLang="zh-CN" dirty="0"/>
              <a:t>MySQL/PG</a:t>
            </a:r>
            <a:r>
              <a:rPr kumimoji="1" lang="zh-CN" altLang="en-US" dirty="0"/>
              <a:t> 等，用户可以实现 </a:t>
            </a:r>
            <a:r>
              <a:rPr kumimoji="1" lang="en-US" altLang="zh-CN" dirty="0"/>
              <a:t>DB2</a:t>
            </a:r>
            <a:r>
              <a:rPr kumimoji="1" lang="zh-CN" altLang="en-US" dirty="0"/>
              <a:t> 这类目前没有实现的方言解析器，通过 </a:t>
            </a:r>
            <a:r>
              <a:rPr kumimoji="1" lang="en-US" altLang="zh-CN" dirty="0"/>
              <a:t>SPI</a:t>
            </a:r>
            <a:r>
              <a:rPr kumimoji="1" lang="zh-CN" altLang="en-US" dirty="0"/>
              <a:t> 的方式加载进来使用。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PG</a:t>
            </a:r>
            <a:r>
              <a:rPr kumimoji="1" lang="zh-CN" altLang="en-US" dirty="0"/>
              <a:t> 的方言解析器，是完全隔离，互相不感知的。如果只是接入 </a:t>
            </a:r>
            <a:r>
              <a:rPr kumimoji="1" lang="en-US" altLang="zh-CN" dirty="0"/>
              <a:t>PG</a:t>
            </a:r>
            <a:r>
              <a:rPr kumimoji="1" lang="zh-CN" altLang="en-US" dirty="0"/>
              <a:t>，可以不引入 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 解析器的 </a:t>
            </a:r>
            <a:r>
              <a:rPr kumimoji="1" lang="en-US" altLang="zh-CN" dirty="0"/>
              <a:t>jar</a:t>
            </a:r>
            <a:r>
              <a:rPr kumimoji="1" lang="zh-CN" altLang="en-US" dirty="0"/>
              <a:t> 包。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下面是路由装饰器，通过一种装饰的模式进行追加，分片有分片对应的路由引擎，读写分离也有自己对应的路由引擎，这些都是叠加使用。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改写装饰器，目前只有分片和加解密的实现，其他功能无需改写。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执行器有标准执行器，根据路由改写之后生成的执行</a:t>
            </a:r>
            <a:r>
              <a:rPr kumimoji="1" lang="en-US" altLang="zh-CN" dirty="0"/>
              <a:t>SQL</a:t>
            </a:r>
            <a:r>
              <a:rPr kumimoji="1" lang="zh-CN" altLang="en-US" dirty="0"/>
              <a:t>，以多线程的方式去执行。使用事务的场景，需要使用事务进行装包。</a:t>
            </a:r>
            <a:r>
              <a:rPr kumimoji="1" lang="en-US" altLang="zh-CN" dirty="0"/>
              <a:t>Federate</a:t>
            </a:r>
            <a:r>
              <a:rPr kumimoji="1" lang="zh-CN" altLang="en-US" dirty="0"/>
              <a:t> 执行器主要用于处理非绑定关系的多个分片表关联查询，以及跨库关联查询的一些场景。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结果归并器，对分片和加解密以不同的方式进行归并，返回给接入端统一的结果集。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目前有 </a:t>
            </a:r>
            <a:r>
              <a:rPr kumimoji="1" lang="en-US" altLang="zh-CN" dirty="0"/>
              <a:t>200</a:t>
            </a:r>
            <a:r>
              <a:rPr kumimoji="1" lang="zh-CN" altLang="en-US" dirty="0"/>
              <a:t> 多家公司在使用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，涉及到各行各业的公司。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下面是一个简短的个人介绍，目前我在 </a:t>
            </a:r>
            <a:r>
              <a:rPr kumimoji="1" lang="en-US" altLang="zh-CN" dirty="0" err="1"/>
              <a:t>SphereEx</a:t>
            </a:r>
            <a:r>
              <a:rPr kumimoji="1" lang="zh-CN" altLang="en-US" dirty="0"/>
              <a:t> 担任高级中间件开发工程师，同时也是 </a:t>
            </a:r>
            <a:r>
              <a:rPr kumimoji="1" lang="en-US" altLang="zh-CN" dirty="0"/>
              <a:t>Apache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ShardingSphere</a:t>
            </a:r>
            <a:r>
              <a:rPr kumimoji="1" lang="zh-CN" altLang="en-US" dirty="0"/>
              <a:t> 社区的 </a:t>
            </a:r>
            <a:r>
              <a:rPr kumimoji="1" lang="en-US" altLang="zh-CN" dirty="0"/>
              <a:t>Committer</a:t>
            </a:r>
            <a:r>
              <a:rPr kumimoji="1" lang="zh-CN" altLang="en-US" dirty="0"/>
              <a:t>。剩余参考 </a:t>
            </a:r>
            <a:r>
              <a:rPr kumimoji="1" lang="en-US" altLang="zh-CN" dirty="0"/>
              <a:t>PPT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分享内容主要包含 </a:t>
            </a:r>
            <a:r>
              <a:rPr lang="en-US" altLang="zh-CN" dirty="0"/>
              <a:t>4</a:t>
            </a:r>
            <a:r>
              <a:rPr lang="zh-CN" altLang="en-US" dirty="0"/>
              <a:t> 个部分 。。。 首先，让我们先来了解下什么是 </a:t>
            </a:r>
            <a:r>
              <a:rPr lang="en-US" altLang="zh-CN" dirty="0"/>
              <a:t>Apache</a:t>
            </a:r>
            <a:r>
              <a:rPr lang="zh-CN" altLang="en-US" dirty="0"/>
              <a:t> </a:t>
            </a:r>
            <a:r>
              <a:rPr lang="en-US" altLang="zh-CN" dirty="0" err="1"/>
              <a:t>ShardingSphere</a:t>
            </a:r>
            <a:r>
              <a:rPr lang="zh-CN" altLang="en-US" dirty="0"/>
              <a:t> 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Apache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 从名字可以看出来，是一个以分片为基础的生态圈，整个生态圈包含了：核心功能、接入端及开放生态三个部分。核心功能中，提供了数据分片、分布式事务和数据库治理功能。</a:t>
            </a:r>
            <a:endParaRPr kumimoji="1" lang="en-US" altLang="zh-CN" dirty="0"/>
          </a:p>
          <a:p>
            <a:r>
              <a:rPr kumimoji="1" lang="zh-CN" altLang="en-US" dirty="0"/>
              <a:t>基于数据分片，又延伸出了读写分离，影子库，加解密等功能。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接入端由 </a:t>
            </a:r>
            <a:r>
              <a:rPr kumimoji="1" lang="en-US" altLang="zh-CN" dirty="0"/>
              <a:t>JDBC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Proxy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SideCar</a:t>
            </a:r>
            <a:r>
              <a:rPr kumimoji="1" lang="zh-CN" altLang="en-US" dirty="0"/>
              <a:t> 三款产品组成，三款产品均提供了标准的数据分片、分布式事务和数据库治理功能。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+mj-ea"/>
                <a:sym typeface="+mn-ea"/>
              </a:rPr>
              <a:t>开放的生态体系是指通过可插拔架构，方便用户根据业务场景进行灵活扩展，满足不同业务场景的需求。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然后看下 </a:t>
            </a:r>
            <a:r>
              <a:rPr lang="en-US" altLang="zh-CN" dirty="0"/>
              <a:t>JDBC</a:t>
            </a:r>
            <a:r>
              <a:rPr lang="zh-CN" altLang="en-US" dirty="0"/>
              <a:t> 和 </a:t>
            </a:r>
            <a:r>
              <a:rPr lang="en-US" altLang="zh-CN" dirty="0"/>
              <a:t>Proxy</a:t>
            </a:r>
            <a:r>
              <a:rPr lang="zh-CN" altLang="en-US" dirty="0"/>
              <a:t> 的架构。</a:t>
            </a:r>
            <a:r>
              <a:rPr lang="en-US" altLang="zh-CN" dirty="0"/>
              <a:t>JDBC</a:t>
            </a:r>
            <a:r>
              <a:rPr lang="zh-CN" altLang="en-US" dirty="0"/>
              <a:t> 是一个轻量级的 </a:t>
            </a:r>
            <a:r>
              <a:rPr lang="en-US" altLang="zh-CN" dirty="0"/>
              <a:t>Java</a:t>
            </a:r>
            <a:r>
              <a:rPr lang="zh-CN" altLang="en-US" dirty="0"/>
              <a:t> 框架，以 </a:t>
            </a:r>
            <a:r>
              <a:rPr lang="en-US" altLang="zh-CN" dirty="0"/>
              <a:t>jar</a:t>
            </a:r>
            <a:r>
              <a:rPr lang="zh-CN" altLang="en-US" dirty="0"/>
              <a:t> 包形式提供，能够兼容标准的 </a:t>
            </a:r>
            <a:r>
              <a:rPr lang="en-US" altLang="zh-CN" dirty="0"/>
              <a:t>JDBC</a:t>
            </a:r>
            <a:r>
              <a:rPr lang="zh-CN" altLang="en-US" dirty="0"/>
              <a:t> 接口及各类 </a:t>
            </a:r>
            <a:r>
              <a:rPr lang="en-US" altLang="zh-CN" dirty="0"/>
              <a:t>ORM</a:t>
            </a:r>
            <a:r>
              <a:rPr lang="zh-CN" altLang="en-US" dirty="0"/>
              <a:t> 框架，主要适合于要求高性能的 </a:t>
            </a:r>
            <a:r>
              <a:rPr lang="en-US" altLang="zh-CN" dirty="0"/>
              <a:t>OLTP</a:t>
            </a:r>
            <a:r>
              <a:rPr lang="zh-CN" altLang="en-US" dirty="0"/>
              <a:t> 场景。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Proxy</a:t>
            </a:r>
            <a:r>
              <a:rPr lang="zh-CN" altLang="en-US" dirty="0"/>
              <a:t> 的定位为透明化的数据库端代理，用于对异构语言提供支持。适合于对于性能要求不是特别高的 </a:t>
            </a:r>
            <a:r>
              <a:rPr lang="en-US" altLang="zh-CN" dirty="0"/>
              <a:t>OLAP</a:t>
            </a:r>
            <a:r>
              <a:rPr lang="zh-CN" altLang="en-US" dirty="0"/>
              <a:t> 场景及运维管理。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JDBC</a:t>
            </a:r>
            <a:r>
              <a:rPr lang="zh-CN" altLang="en-US" dirty="0"/>
              <a:t> 和 </a:t>
            </a:r>
            <a:r>
              <a:rPr lang="en-US" altLang="zh-CN" dirty="0"/>
              <a:t>Proxy</a:t>
            </a:r>
            <a:r>
              <a:rPr lang="zh-CN" altLang="en-US" dirty="0"/>
              <a:t>，采用混合部署形态，通过统一的注册中心和分片策略，用户可以满足不同业务场景的要求。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然后看下 </a:t>
            </a:r>
            <a:r>
              <a:rPr lang="en-US" altLang="zh-CN" dirty="0"/>
              <a:t>JDBC</a:t>
            </a:r>
            <a:r>
              <a:rPr lang="zh-CN" altLang="en-US" dirty="0"/>
              <a:t> 和 </a:t>
            </a:r>
            <a:r>
              <a:rPr lang="en-US" altLang="zh-CN" dirty="0"/>
              <a:t>Proxy</a:t>
            </a:r>
            <a:r>
              <a:rPr lang="zh-CN" altLang="en-US" dirty="0"/>
              <a:t> 的架构。</a:t>
            </a:r>
            <a:r>
              <a:rPr lang="en-US" altLang="zh-CN" dirty="0"/>
              <a:t>JDBC</a:t>
            </a:r>
            <a:r>
              <a:rPr lang="zh-CN" altLang="en-US" dirty="0"/>
              <a:t> 是一个轻量级的 </a:t>
            </a:r>
            <a:r>
              <a:rPr lang="en-US" altLang="zh-CN" dirty="0"/>
              <a:t>Java</a:t>
            </a:r>
            <a:r>
              <a:rPr lang="zh-CN" altLang="en-US" dirty="0"/>
              <a:t> 框架，以 </a:t>
            </a:r>
            <a:r>
              <a:rPr lang="en-US" altLang="zh-CN" dirty="0"/>
              <a:t>jar</a:t>
            </a:r>
            <a:r>
              <a:rPr lang="zh-CN" altLang="en-US" dirty="0"/>
              <a:t> 包形式提供，能够兼容标准的 </a:t>
            </a:r>
            <a:r>
              <a:rPr lang="en-US" altLang="zh-CN" dirty="0"/>
              <a:t>JDBC</a:t>
            </a:r>
            <a:r>
              <a:rPr lang="zh-CN" altLang="en-US" dirty="0"/>
              <a:t> 接口及各类 </a:t>
            </a:r>
            <a:r>
              <a:rPr lang="en-US" altLang="zh-CN" dirty="0"/>
              <a:t>ORM</a:t>
            </a:r>
            <a:r>
              <a:rPr lang="zh-CN" altLang="en-US" dirty="0"/>
              <a:t> 框架，主要适合于要求高性能的 </a:t>
            </a:r>
            <a:r>
              <a:rPr lang="en-US" altLang="zh-CN" dirty="0"/>
              <a:t>OLTP</a:t>
            </a:r>
            <a:r>
              <a:rPr lang="zh-CN" altLang="en-US" dirty="0"/>
              <a:t> 场景。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Proxy</a:t>
            </a:r>
            <a:r>
              <a:rPr lang="zh-CN" altLang="en-US" dirty="0"/>
              <a:t> 的定位为透明化的数据库端代理，用于对异构语言提供支持。适合于对于性能要求不是特别高的 </a:t>
            </a:r>
            <a:r>
              <a:rPr lang="en-US" altLang="zh-CN" dirty="0"/>
              <a:t>OLAP</a:t>
            </a:r>
            <a:r>
              <a:rPr lang="zh-CN" altLang="en-US" dirty="0"/>
              <a:t> 场景及运维管理。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JDBC</a:t>
            </a:r>
            <a:r>
              <a:rPr lang="zh-CN" altLang="en-US" dirty="0"/>
              <a:t> 和 </a:t>
            </a:r>
            <a:r>
              <a:rPr lang="en-US" altLang="zh-CN" dirty="0"/>
              <a:t>Proxy</a:t>
            </a:r>
            <a:r>
              <a:rPr lang="zh-CN" altLang="en-US" dirty="0"/>
              <a:t>，采用混合部署形态，通过统一的注册中心和分片策略，用户可以满足不同业务场景的要求。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第二个部分，我们来了解下可插拔内核。在了解可插拔内核之前，我们通过一个案例，来熟悉下 </a:t>
            </a:r>
            <a:r>
              <a:rPr kumimoji="1" lang="en-GB" altLang="zh-CN" dirty="0" err="1"/>
              <a:t>ShardingSphere</a:t>
            </a:r>
            <a:r>
              <a:rPr kumimoji="1" lang="zh-CN" altLang="en-US" dirty="0"/>
              <a:t> 的内核原理。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假设存在这样一个场景。。。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左侧为用户配置的分片策略，对配置加以整理，我们可以得到右边这张图。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8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50848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961956" y="922338"/>
            <a:ext cx="4067311" cy="514826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17"/>
          <p:cNvSpPr>
            <a:spLocks noGrp="1"/>
          </p:cNvSpPr>
          <p:nvPr>
            <p:ph type="pic" sz="quarter" idx="11"/>
          </p:nvPr>
        </p:nvSpPr>
        <p:spPr>
          <a:xfrm>
            <a:off x="5163843" y="922338"/>
            <a:ext cx="5769836" cy="249142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17"/>
          <p:cNvSpPr>
            <a:spLocks noGrp="1"/>
          </p:cNvSpPr>
          <p:nvPr>
            <p:ph type="pic" sz="quarter" idx="12"/>
          </p:nvPr>
        </p:nvSpPr>
        <p:spPr>
          <a:xfrm>
            <a:off x="5163843" y="3544389"/>
            <a:ext cx="5769836" cy="2526211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5905500" y="2310064"/>
            <a:ext cx="4895850" cy="310775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1518698" y="2544417"/>
            <a:ext cx="4126727" cy="261598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5390866" y="0"/>
            <a:ext cx="6801134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>
          <a:xfrm>
            <a:off x="4328652" y="1725561"/>
            <a:ext cx="2064774" cy="361320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176713" y="2433306"/>
            <a:ext cx="3711693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888407" y="2433306"/>
            <a:ext cx="4303594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0" y="2433306"/>
            <a:ext cx="4176712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5399134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1"/>
          </p:nvPr>
        </p:nvSpPr>
        <p:spPr>
          <a:xfrm>
            <a:off x="7057829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12"/>
          </p:nvPr>
        </p:nvSpPr>
        <p:spPr>
          <a:xfrm>
            <a:off x="8705233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0"/>
            <a:ext cx="499310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1"/>
          </p:nvPr>
        </p:nvSpPr>
        <p:spPr>
          <a:xfrm>
            <a:off x="3416970" y="1022683"/>
            <a:ext cx="4066674" cy="4812633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974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3097499" y="0"/>
            <a:ext cx="3001963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12"/>
          </p:nvPr>
        </p:nvSpPr>
        <p:spPr>
          <a:xfrm>
            <a:off x="6099462" y="0"/>
            <a:ext cx="3117871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2" name="Рисунок 6"/>
          <p:cNvSpPr>
            <a:spLocks noGrp="1"/>
          </p:cNvSpPr>
          <p:nvPr>
            <p:ph type="pic" sz="quarter" idx="13"/>
          </p:nvPr>
        </p:nvSpPr>
        <p:spPr>
          <a:xfrm>
            <a:off x="9217333" y="0"/>
            <a:ext cx="2974667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1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3176337"/>
            <a:ext cx="12192000" cy="36816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6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397732" y="6320641"/>
            <a:ext cx="1460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Poppins SemiBold" panose="02000000000000000000" pitchFamily="2" charset="0"/>
              </a:rPr>
              <a:t>www.floraladdress.com</a:t>
            </a:r>
            <a:endParaRPr lang="ru-RU" sz="1000" b="0" i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Poppins SemiBold" panose="02000000000000000000" pitchFamily="2" charset="0"/>
            </a:endParaRPr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6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1716507"/>
            <a:ext cx="12192000" cy="185687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716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86740" y="6473041"/>
            <a:ext cx="1460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Poppins SemiBold" panose="02000000000000000000" pitchFamily="2" charset="0"/>
              </a:rPr>
              <a:t>www.floraladdress.com</a:t>
            </a:r>
            <a:endParaRPr lang="ru-RU" sz="1000" b="0" i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Poppins SemiBold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422791" y="2535251"/>
            <a:ext cx="1435210" cy="2506649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1"/>
          </p:nvPr>
        </p:nvSpPr>
        <p:spPr>
          <a:xfrm>
            <a:off x="7654305" y="1375649"/>
            <a:ext cx="1432546" cy="25146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12"/>
          </p:nvPr>
        </p:nvSpPr>
        <p:spPr>
          <a:xfrm>
            <a:off x="9810171" y="2527300"/>
            <a:ext cx="1425022" cy="25146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916906" y="941694"/>
            <a:ext cx="2469427" cy="5022141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/>
          </p:nvPr>
        </p:nvSpPr>
        <p:spPr>
          <a:xfrm>
            <a:off x="6564572" y="3220873"/>
            <a:ext cx="2552131" cy="1173706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2"/>
          </p:nvPr>
        </p:nvSpPr>
        <p:spPr>
          <a:xfrm>
            <a:off x="6564572" y="941695"/>
            <a:ext cx="4245143" cy="206081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3"/>
          </p:nvPr>
        </p:nvSpPr>
        <p:spPr>
          <a:xfrm>
            <a:off x="9294942" y="3220872"/>
            <a:ext cx="1514641" cy="274296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8"/>
          <p:cNvSpPr>
            <a:spLocks noGrp="1"/>
          </p:cNvSpPr>
          <p:nvPr>
            <p:ph type="pic" sz="quarter" idx="14"/>
          </p:nvPr>
        </p:nvSpPr>
        <p:spPr>
          <a:xfrm>
            <a:off x="6564572" y="4612945"/>
            <a:ext cx="2552131" cy="135089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>
            <a:spLocks noGrp="1"/>
          </p:cNvSpPr>
          <p:nvPr>
            <p:ph type="pic" sz="quarter" idx="10"/>
          </p:nvPr>
        </p:nvSpPr>
        <p:spPr>
          <a:xfrm>
            <a:off x="6561138" y="785813"/>
            <a:ext cx="4138612" cy="243865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4513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8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50848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20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246A-C6F7-40F4-A05F-ED4F509562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CD09-3243-4A1C-A0D0-2B5A9B32A3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A9C2E-F71B-4466-9B6B-B54AF04FDB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60A5-AEEB-4633-8DDE-3DF427CE36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0.xml"/><Relationship Id="rId4" Type="http://schemas.openxmlformats.org/officeDocument/2006/relationships/tags" Target="../tags/tag6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0.xml"/><Relationship Id="rId4" Type="http://schemas.openxmlformats.org/officeDocument/2006/relationships/tags" Target="../tags/tag15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16.xml"/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10" y="580641"/>
            <a:ext cx="3447812" cy="3447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412032" y="4668556"/>
            <a:ext cx="3140242" cy="2524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 rot="5400000">
            <a:off x="-187673" y="1222086"/>
            <a:ext cx="1155032" cy="779686"/>
          </a:xfrm>
          <a:prstGeom prst="rect">
            <a:avLst/>
          </a:prstGeom>
        </p:spPr>
      </p:pic>
      <p:sp>
        <p:nvSpPr>
          <p:cNvPr id="26" name="TextBox 36"/>
          <p:cNvSpPr txBox="1"/>
          <p:nvPr/>
        </p:nvSpPr>
        <p:spPr>
          <a:xfrm>
            <a:off x="2220058" y="2187426"/>
            <a:ext cx="821028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Apache ShardingSphere 可插拔内核与动态组合配置</a:t>
            </a:r>
            <a:endParaRPr lang="zh-CN" altLang="en-US" sz="4400" kern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Fira Sans"/>
              <a:sym typeface="Fira San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12006" y="4539233"/>
            <a:ext cx="4765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端正强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duanzhengqiang@apache.org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连接数据与应用，如此简单"/>
          <p:cNvSpPr txBox="1"/>
          <p:nvPr/>
        </p:nvSpPr>
        <p:spPr>
          <a:xfrm>
            <a:off x="3101540" y="294767"/>
            <a:ext cx="343683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YOUSHEhaoshenti"/>
                <a:ea typeface="YOUSHEhaoshenti"/>
                <a:cs typeface="YOUSHEhaoshenti"/>
                <a:sym typeface="YOUSHEhaoshenti"/>
              </a:defRPr>
            </a:lvl1pPr>
          </a:lstStyle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让数据和应用的连接如此简单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2941790" y="354375"/>
            <a:ext cx="0" cy="288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4" y="245886"/>
            <a:ext cx="2540406" cy="43796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086587" y="1688123"/>
            <a:ext cx="8515202" cy="2340330"/>
          </a:xfrm>
          <a:prstGeom prst="roundRect">
            <a:avLst/>
          </a:prstGeom>
          <a:noFill/>
          <a:ln w="25400">
            <a:solidFill>
              <a:srgbClr val="2769FC">
                <a:alpha val="4813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99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业务场景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40865" y="1425575"/>
            <a:ext cx="851027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 Apache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ShardingSphere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进行分片后，用户只需要像使用原始数据库那样，基于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逻辑表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进行增删改查即可，背后的分片逻辑处理都是由 Apache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ShardingSphere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内核模块帮助用户完成，整个过程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对用户透明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那么，内核是如何完成整个分片逻辑的处理呢？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208655"/>
            <a:ext cx="7810500" cy="3080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4267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00190" y="969645"/>
            <a:ext cx="487235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解析引擎负责对用户输入的 SQL 进行解析，将 SQL 语法树处理为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SQLStatement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供内核使用；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路由引擎根据解析上下文信息，以及用户配置的分片策略，生成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路由结果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，目前支持分片路由和广播路由；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改写引擎负责将原始 SQL 改写为在真实数据库中可以正确执行的真实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，可以分为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正确性改写和优化改写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执行引擎负责将路由和改写完成之后的真实 SQL，安全高效地发送到底层数据源进行执行；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结果归并引擎负责将各个数据节点返回的数据结果集，组合成为一个结果集并正确的返回给用户；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95" y="869315"/>
            <a:ext cx="4695190" cy="5800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1774825"/>
            <a:ext cx="10022205" cy="489331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4455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解析引擎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30345" y="987425"/>
            <a:ext cx="4131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解析流程：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-&gt; AST -&gt; SQLStatement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2175828" y="1414431"/>
            <a:ext cx="8190230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*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t_order</a:t>
            </a:r>
            <a:r>
              <a:rPr kumimoji="1"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 (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20, 21)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4455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解析引擎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2120265" y="3383915"/>
          <a:ext cx="79514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055"/>
                <a:gridCol w="382841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支持状态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支持，完善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PostgreSQL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支持，完善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SQLServer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Oracle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SQL92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20265" y="1369060"/>
            <a:ext cx="79514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+mj-ea"/>
                <a:ea typeface="+mj-ea"/>
                <a:cs typeface="+mj-ea"/>
              </a:rPr>
              <a:t>目前，</a:t>
            </a:r>
            <a:r>
              <a:rPr lang="en-US" altLang="zh-CN" sz="1600">
                <a:latin typeface="+mj-ea"/>
                <a:ea typeface="+mj-ea"/>
                <a:cs typeface="+mj-ea"/>
              </a:rPr>
              <a:t>SQL </a:t>
            </a:r>
            <a:r>
              <a:rPr lang="zh-CN" altLang="en-US" sz="1600">
                <a:latin typeface="+mj-ea"/>
                <a:ea typeface="+mj-ea"/>
                <a:cs typeface="+mj-ea"/>
              </a:rPr>
              <a:t>解析引擎支持 </a:t>
            </a:r>
            <a:r>
              <a:rPr lang="en-US" altLang="zh-CN" sz="160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MySQL</a:t>
            </a:r>
            <a:r>
              <a:rPr lang="zh-CN" altLang="en-US" sz="1600">
                <a:latin typeface="+mj-ea"/>
                <a:ea typeface="+mj-ea"/>
                <a:cs typeface="+mj-ea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PostgreSQL</a:t>
            </a:r>
            <a:r>
              <a:rPr lang="zh-CN" altLang="en-US" sz="1600">
                <a:latin typeface="+mj-ea"/>
                <a:ea typeface="+mj-ea"/>
                <a:cs typeface="+mj-ea"/>
                <a:sym typeface="+mn-ea"/>
              </a:rPr>
              <a:t>、SQLServer 和 Oracle 等主流数据库，以及其他遵循 </a:t>
            </a:r>
            <a:r>
              <a:rPr lang="en-US" altLang="zh-CN" sz="1600">
                <a:latin typeface="+mj-ea"/>
                <a:ea typeface="+mj-ea"/>
                <a:cs typeface="+mj-ea"/>
                <a:sym typeface="+mn-ea"/>
              </a:rPr>
              <a:t>SQL92 </a:t>
            </a:r>
            <a:r>
              <a:rPr lang="zh-CN" altLang="en-US" sz="1600">
                <a:latin typeface="+mj-ea"/>
                <a:ea typeface="+mj-ea"/>
                <a:cs typeface="+mj-ea"/>
                <a:sym typeface="+mn-ea"/>
              </a:rPr>
              <a:t>标准的数据库。</a:t>
            </a:r>
            <a:endParaRPr lang="zh-CN" altLang="en-US" sz="1600">
              <a:latin typeface="+mj-ea"/>
              <a:ea typeface="+mj-ea"/>
              <a:cs typeface="+mj-ea"/>
              <a:sym typeface="+mn-ea"/>
            </a:endParaRPr>
          </a:p>
          <a:p>
            <a:pPr algn="l"/>
            <a:endParaRPr lang="zh-CN" altLang="en-US" sz="1600">
              <a:latin typeface="+mj-ea"/>
              <a:ea typeface="+mj-ea"/>
              <a:cs typeface="+mj-ea"/>
              <a:sym typeface="+mn-ea"/>
            </a:endParaRPr>
          </a:p>
          <a:p>
            <a:pPr algn="l"/>
            <a:r>
              <a:rPr lang="en-US" altLang="zh-CN" sz="1600">
                <a:latin typeface="+mj-ea"/>
                <a:ea typeface="+mj-ea"/>
                <a:cs typeface="+mj-ea"/>
                <a:sym typeface="+mn-ea"/>
              </a:rPr>
              <a:t>SQL </a:t>
            </a:r>
            <a:r>
              <a:rPr lang="zh-CN" altLang="en-US" sz="1600">
                <a:latin typeface="+mj-ea"/>
                <a:ea typeface="+mj-ea"/>
                <a:cs typeface="+mj-ea"/>
                <a:sym typeface="+mn-ea"/>
              </a:rPr>
              <a:t>解析引擎也提供了独立的 SQL 解析功能，可以方便地集成到其他项目中，用来实现 </a:t>
            </a:r>
            <a:r>
              <a:rPr lang="en-US" altLang="zh-CN" sz="1600">
                <a:latin typeface="+mj-ea"/>
                <a:ea typeface="+mj-ea"/>
                <a:cs typeface="+mj-ea"/>
                <a:sym typeface="+mn-ea"/>
              </a:rPr>
              <a:t>SQL </a:t>
            </a:r>
            <a:r>
              <a:rPr lang="zh-CN" altLang="en-US" sz="1600">
                <a:latin typeface="+mj-ea"/>
                <a:ea typeface="+mj-ea"/>
                <a:cs typeface="+mj-ea"/>
                <a:sym typeface="+mn-ea"/>
              </a:rPr>
              <a:t>解析、SQL 格式化相关的功能。</a:t>
            </a:r>
            <a:endParaRPr lang="zh-CN" altLang="en-US" sz="1600"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4290" y="1090295"/>
            <a:ext cx="7043420" cy="52197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5374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路由引擎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5374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路由引擎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2175828" y="1414431"/>
            <a:ext cx="8190230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*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t_order</a:t>
            </a:r>
            <a:r>
              <a:rPr kumimoji="1"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 (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20, 21)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0555"/>
            <a:ext cx="8122920" cy="2533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5374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改写引擎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80" y="1120775"/>
            <a:ext cx="7305040" cy="5283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5374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改写引擎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1599883" y="5152041"/>
            <a:ext cx="9342120" cy="10763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 SQL: SELECT * FROM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t_order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user_id = 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order_id IN (20, 21)</a:t>
            </a:r>
            <a:endParaRPr kumimoji="1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1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Actual SQL: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ds_1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::: SELECT * FROM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t_order_0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user_id = 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order_id IN (20, 21)</a:t>
            </a:r>
            <a:endParaRPr kumimoji="1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Actual SQL: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ds_1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::: SELECT * FROM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t_order_1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user_id = 1</a:t>
            </a:r>
            <a:r>
              <a:rPr kumimoji="1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order_id IN (20, 21)</a:t>
            </a:r>
            <a:endParaRPr kumimoji="1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15" y="2186940"/>
            <a:ext cx="8721090" cy="2484755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2175828" y="1414431"/>
            <a:ext cx="8190230" cy="3371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*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t_order</a:t>
            </a:r>
            <a:r>
              <a:rPr kumimoji="1"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 </a:t>
            </a:r>
            <a:r>
              <a:rPr kumimoji="1"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 (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20, 21)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513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内核流程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-SQL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执行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归并引擎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2065020" y="4920615"/>
            <a:ext cx="2261870" cy="744855"/>
            <a:chOff x="3239" y="7418"/>
            <a:chExt cx="3562" cy="1173"/>
          </a:xfrm>
        </p:grpSpPr>
        <p:sp>
          <p:nvSpPr>
            <p:cNvPr id="17" name="文本框 16"/>
            <p:cNvSpPr txBox="1"/>
            <p:nvPr/>
          </p:nvSpPr>
          <p:spPr>
            <a:xfrm>
              <a:off x="3239" y="7418"/>
              <a:ext cx="356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逻辑库： 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sharding_db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9" y="8061"/>
              <a:ext cx="2767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逻辑表： 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t_order</a:t>
              </a:r>
              <a:endPara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065020" y="1730375"/>
            <a:ext cx="2001520" cy="725170"/>
            <a:chOff x="3239" y="2136"/>
            <a:chExt cx="3152" cy="1142"/>
          </a:xfrm>
        </p:grpSpPr>
        <p:sp>
          <p:nvSpPr>
            <p:cNvPr id="19" name="文本框 18"/>
            <p:cNvSpPr txBox="1"/>
            <p:nvPr/>
          </p:nvSpPr>
          <p:spPr>
            <a:xfrm>
              <a:off x="3239" y="2136"/>
              <a:ext cx="242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真实库： 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ds_1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39" y="2748"/>
              <a:ext cx="315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真实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表： 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t_order_0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065020" y="3301365"/>
            <a:ext cx="2001520" cy="735330"/>
            <a:chOff x="3239" y="4666"/>
            <a:chExt cx="3152" cy="1158"/>
          </a:xfrm>
        </p:grpSpPr>
        <p:sp>
          <p:nvSpPr>
            <p:cNvPr id="21" name="文本框 20"/>
            <p:cNvSpPr txBox="1"/>
            <p:nvPr/>
          </p:nvSpPr>
          <p:spPr>
            <a:xfrm>
              <a:off x="3239" y="4666"/>
              <a:ext cx="242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真实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库： 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ds_1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39" y="5294"/>
              <a:ext cx="315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真实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表： 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t_order_1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4879975"/>
            <a:ext cx="5434965" cy="17297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0" y="1730375"/>
            <a:ext cx="5442585" cy="143954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50" y="3301365"/>
            <a:ext cx="5434965" cy="14554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8405" y="989330"/>
            <a:ext cx="9774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执行引擎内部根据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路由结果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以及用户配置的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maxConnectionSizePerQuery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参数，决定使用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内存限制模式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还是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连接限制模式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。最终通过归并引擎，对各个数据节点返回的结果集进行处理，统一返回给用户。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373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挑战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7625" y="2586355"/>
            <a:ext cx="7017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用户真实的业务场景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复杂多样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，现有内核的功能，无法满足用户的全部需求。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那么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Apache ShardingSphere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如何应对业务场景的复杂多样性呢？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807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62" y="220763"/>
            <a:ext cx="2186622" cy="21866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 rot="5400000">
            <a:off x="-200851" y="891704"/>
            <a:ext cx="1155032" cy="779686"/>
          </a:xfrm>
          <a:prstGeom prst="rect">
            <a:avLst/>
          </a:prstGeom>
        </p:spPr>
      </p:pic>
      <p:sp>
        <p:nvSpPr>
          <p:cNvPr id="3" name="PA-矩形 2"/>
          <p:cNvSpPr/>
          <p:nvPr>
            <p:custDataLst>
              <p:tags r:id="rId4"/>
            </p:custDataLst>
          </p:nvPr>
        </p:nvSpPr>
        <p:spPr>
          <a:xfrm>
            <a:off x="2371643" y="2872225"/>
            <a:ext cx="7680188" cy="3703485"/>
          </a:xfrm>
          <a:prstGeom prst="rect">
            <a:avLst/>
          </a:prstGeom>
          <a:noFill/>
          <a:ln w="25400">
            <a:gradFill>
              <a:gsLst>
                <a:gs pos="0">
                  <a:srgbClr val="EC8C20"/>
                </a:gs>
                <a:gs pos="100000">
                  <a:srgbClr val="F6304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PA-Текст 11"/>
          <p:cNvSpPr txBox="1"/>
          <p:nvPr>
            <p:custDataLst>
              <p:tags r:id="rId5"/>
            </p:custDataLst>
          </p:nvPr>
        </p:nvSpPr>
        <p:spPr>
          <a:xfrm>
            <a:off x="5210935" y="4109480"/>
            <a:ext cx="1238553" cy="514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9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Heavy" panose="020F0502020204030203" pitchFamily="34" charset="0"/>
                <a:sym typeface="微软雅黑" panose="020B0503020204020204" pitchFamily="34" charset="-122"/>
              </a:rPr>
              <a:t>01</a:t>
            </a:r>
            <a:endParaRPr 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Heavy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02169" y="3218848"/>
            <a:ext cx="7455878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端正强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SphereEx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高级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中间件开发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工程师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Apache ShardingSphere Committer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2018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年开始接触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Apache ShardingSphere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中间件，曾主导公司内部海量数据的分库分表，有着丰富的实践经验；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热爱开源，乐于分享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，目前专注于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Apache ShardingSphere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内核模块开发；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310537" y="4624130"/>
            <a:ext cx="1401789" cy="112682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475475" y="1652752"/>
            <a:ext cx="1509265" cy="1509265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916940"/>
            <a:ext cx="9426575" cy="56775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373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可插拔架构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2858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优势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828800" y="2133600"/>
          <a:ext cx="8534400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传统内核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可插拔内核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分库分表中间件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分布式数据库</a:t>
                      </a:r>
                      <a:r>
                        <a:rPr lang="zh-CN" altLang="en-US" sz="1600" spc="400" noProof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生态圈</a:t>
                      </a:r>
                      <a:endParaRPr lang="zh-CN" altLang="en-US" sz="1600" spc="400" noProof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提供功能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提供基础设施和最佳实践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耦合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耦合较大，存在功能依赖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相互隔离，互无感知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组合方式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固定的组合方式</a:t>
                      </a: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以数据分片为基础，叠加读写分离和数据加密等功能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自由的组合方式</a:t>
                      </a: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spc="400" noProof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数据分片、读写分离和数据加密等功能自由组合使用</a:t>
                      </a:r>
                      <a:endParaRPr lang="zh-CN" altLang="en-US" sz="1600" spc="400" noProof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804160" y="2996798"/>
            <a:ext cx="6583680" cy="865505"/>
            <a:chOff x="4750" y="5022"/>
            <a:chExt cx="10368" cy="1363"/>
          </a:xfrm>
        </p:grpSpPr>
        <p:grpSp>
          <p:nvGrpSpPr>
            <p:cNvPr id="67" name="Group 130"/>
            <p:cNvGrpSpPr/>
            <p:nvPr/>
          </p:nvGrpSpPr>
          <p:grpSpPr>
            <a:xfrm>
              <a:off x="4750" y="5022"/>
              <a:ext cx="1361" cy="1363"/>
              <a:chOff x="3287425" y="3613920"/>
              <a:chExt cx="648499" cy="649042"/>
            </a:xfrm>
          </p:grpSpPr>
          <p:sp>
            <p:nvSpPr>
              <p:cNvPr id="68" name="Oval 42"/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" name="Oval 43"/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rgbClr val="EC8C2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03</a:t>
                </a:r>
                <a:endPara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77" y="5335"/>
              <a:ext cx="814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动态组合配置 </a:t>
              </a:r>
              <a:r>
                <a: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Mixed Configuration</a:t>
              </a:r>
              <a:endPara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373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功能划分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53145" y="1414145"/>
            <a:ext cx="3020695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charset="0"/>
              <a:buChar char=""/>
            </a:pP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ShardingSphere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内核功能以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Rule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为基础，根据用户配置的规则，加载对应的功能；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可以将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Rule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划分为三层，分别对应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的处理；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SingleTableRule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为内置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Rule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，为内核功能提供单表路由能力，无需用户配置；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内核功能按照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Rule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的层级加载和使用，多个功能以装饰的方式叠加使用；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" y="1304925"/>
            <a:ext cx="7884795" cy="4248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典型配置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1116330" y="1225550"/>
            <a:ext cx="9958705" cy="18148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影子库压测（</a:t>
            </a:r>
            <a:r>
              <a:rPr kumimoji="1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Shadow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）、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读写分离（</a:t>
            </a:r>
            <a:r>
              <a:rPr kumimoji="1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ReadWriteSplitting 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）、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分片（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Sharding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）和加解密（</a:t>
            </a:r>
            <a:r>
              <a:rPr kumimoji="1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Encrypt 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组合使用的业务场景为例，来看下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典型的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组合配置。</a:t>
            </a:r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根据前文对功能的划分，内核功能是按照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Rule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的层级和顺序进行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加载和使用的。因此，需要配置影子库压测的规则。影子库规则中，考虑了业务场景中读写分离和分片多数据节点的需求，配置了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组数据源映射关系。sourceDataSourceNames 为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生产数据源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，shadowDataSourceNames 为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压测数据源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，生产数据源和压测数据源中都包含了两组主从数据源。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65" y="3271520"/>
            <a:ext cx="645223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典型配置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1116330" y="1225550"/>
            <a:ext cx="9958705" cy="13220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影子库压测规则配置完成后，内核会根据映射关系，聚合出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个逻辑数据源——ds_write_0、ds_read_0、ds_write_1 和 ds_read_1。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按照加载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顺序，其次需要配置读写分离规则，此时只需要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面向逻辑数据源配置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，即可完成功能的组合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。读写分离规则同样聚合出新的逻辑数据源——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ds_0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ds_0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，提供给分片规则中的 actualDataNodes 使用。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3032760"/>
            <a:ext cx="7912735" cy="302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典型配置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1116330" y="1225550"/>
            <a:ext cx="9958705" cy="10763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分片功能在整体层级上属于表级别，依赖数据库层级功能聚合出的逻辑数据源。</a:t>
            </a:r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通过在 actualDataNodes 中配置表达式，基于聚合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数据源</a:t>
            </a:r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ds_0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ds_1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和真实表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t_order_0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t_order_1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，分片功能聚合出逻辑表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，用户只要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面向逻辑表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 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编写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，无需关心真实数据源和真实表。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745105"/>
            <a:ext cx="8090535" cy="317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典型配置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1116330" y="1225550"/>
            <a:ext cx="9958705" cy="10763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加解密功能属于列层级，基于聚合数据源和聚合表，配置逻辑列和真实列的映射关系，以及加解密算法。加解密功能不关心数据分布情况，只负责在数据库基础之上，提供增量的功能。</a:t>
            </a:r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kumimoji="1"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kumimoji="1"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同样，用户在编写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时，只需要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面向逻辑列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telephone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，由内核负责加解密处理及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的改写。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1470"/>
            <a:ext cx="7773035" cy="322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功能使用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1108075"/>
            <a:ext cx="7887970" cy="4643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35365" y="1219835"/>
            <a:ext cx="3020695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charset="0"/>
              <a:buChar char=""/>
            </a:pP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Apache ShardingSphere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内核功能使用时，按照加载顺序逆序对数据源进行拆分，由聚合数据源路由到真实数据源；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逻辑表和逻辑列会根据用户配置的规则改写为真实表和真实列；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未来会考虑去除同一层级不同功能的依赖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顺序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，根据用户配置规则自动推断；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功能使用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2829878" y="1098836"/>
            <a:ext cx="6531610" cy="5835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DDL 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CREATE TABLE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t_order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INT PRIMARY KEY, </a:t>
            </a:r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INT, content VARCHAR(100),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telephone 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VARCHAR(100));</a:t>
            </a:r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145"/>
            <a:ext cx="12192000" cy="1459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3569970"/>
            <a:ext cx="7105650" cy="300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786380" y="1176655"/>
            <a:ext cx="6618605" cy="4504055"/>
            <a:chOff x="3643" y="1806"/>
            <a:chExt cx="10423" cy="7093"/>
          </a:xfrm>
        </p:grpSpPr>
        <p:grpSp>
          <p:nvGrpSpPr>
            <p:cNvPr id="6" name="组合 5"/>
            <p:cNvGrpSpPr/>
            <p:nvPr/>
          </p:nvGrpSpPr>
          <p:grpSpPr>
            <a:xfrm>
              <a:off x="3643" y="1806"/>
              <a:ext cx="10423" cy="1363"/>
              <a:chOff x="4750" y="3036"/>
              <a:chExt cx="10423" cy="1363"/>
            </a:xfrm>
          </p:grpSpPr>
          <p:grpSp>
            <p:nvGrpSpPr>
              <p:cNvPr id="61" name="Group 134"/>
              <p:cNvGrpSpPr/>
              <p:nvPr/>
            </p:nvGrpSpPr>
            <p:grpSpPr>
              <a:xfrm>
                <a:off x="4750" y="3036"/>
                <a:ext cx="1362" cy="1363"/>
                <a:chOff x="3287425" y="1417883"/>
                <a:chExt cx="648499" cy="649042"/>
              </a:xfrm>
            </p:grpSpPr>
            <p:sp>
              <p:nvSpPr>
                <p:cNvPr id="62" name="Oval 36"/>
                <p:cNvSpPr>
                  <a:spLocks noChangeAspect="1"/>
                </p:cNvSpPr>
                <p:nvPr/>
              </p:nvSpPr>
              <p:spPr>
                <a:xfrm>
                  <a:off x="3287425" y="1417883"/>
                  <a:ext cx="648499" cy="64904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" name="Oval 37"/>
                <p:cNvSpPr>
                  <a:spLocks noChangeAspect="1"/>
                </p:cNvSpPr>
                <p:nvPr/>
              </p:nvSpPr>
              <p:spPr>
                <a:xfrm>
                  <a:off x="3362252" y="1492773"/>
                  <a:ext cx="498845" cy="499263"/>
                </a:xfrm>
                <a:prstGeom prst="ellipse">
                  <a:avLst/>
                </a:prstGeom>
                <a:solidFill>
                  <a:srgbClr val="466BB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01</a:t>
                  </a:r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" name="文本框 1"/>
              <p:cNvSpPr txBox="1"/>
              <p:nvPr/>
            </p:nvSpPr>
            <p:spPr>
              <a:xfrm>
                <a:off x="6977" y="3351"/>
                <a:ext cx="819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简介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Introduction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643" y="5626"/>
              <a:ext cx="10423" cy="1363"/>
              <a:chOff x="4750" y="5022"/>
              <a:chExt cx="10423" cy="1363"/>
            </a:xfrm>
          </p:grpSpPr>
          <p:grpSp>
            <p:nvGrpSpPr>
              <p:cNvPr id="67" name="Group 130"/>
              <p:cNvGrpSpPr/>
              <p:nvPr/>
            </p:nvGrpSpPr>
            <p:grpSpPr>
              <a:xfrm>
                <a:off x="4750" y="5022"/>
                <a:ext cx="1361" cy="1363"/>
                <a:chOff x="3287425" y="3613920"/>
                <a:chExt cx="648499" cy="649042"/>
              </a:xfrm>
            </p:grpSpPr>
            <p:sp>
              <p:nvSpPr>
                <p:cNvPr id="68" name="Oval 42"/>
                <p:cNvSpPr>
                  <a:spLocks noChangeAspect="1"/>
                </p:cNvSpPr>
                <p:nvPr/>
              </p:nvSpPr>
              <p:spPr>
                <a:xfrm>
                  <a:off x="3287425" y="3613920"/>
                  <a:ext cx="648499" cy="64904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Oval 43"/>
                <p:cNvSpPr>
                  <a:spLocks noChangeAspect="1"/>
                </p:cNvSpPr>
                <p:nvPr/>
              </p:nvSpPr>
              <p:spPr>
                <a:xfrm>
                  <a:off x="3362252" y="3688810"/>
                  <a:ext cx="498845" cy="499263"/>
                </a:xfrm>
                <a:prstGeom prst="ellipse">
                  <a:avLst/>
                </a:prstGeom>
                <a:solidFill>
                  <a:srgbClr val="EC8C2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03</a:t>
                  </a:r>
                  <a:endParaRPr 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6977" y="5335"/>
                <a:ext cx="819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动态组合配置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Mixed Configuration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643" y="7537"/>
              <a:ext cx="8966" cy="1362"/>
              <a:chOff x="4750" y="7007"/>
              <a:chExt cx="8966" cy="1363"/>
            </a:xfrm>
          </p:grpSpPr>
          <p:grpSp>
            <p:nvGrpSpPr>
              <p:cNvPr id="70" name="Group 133"/>
              <p:cNvGrpSpPr/>
              <p:nvPr/>
            </p:nvGrpSpPr>
            <p:grpSpPr>
              <a:xfrm>
                <a:off x="4750" y="7007"/>
                <a:ext cx="1362" cy="1363"/>
                <a:chOff x="5249342" y="1406453"/>
                <a:chExt cx="648499" cy="649042"/>
              </a:xfrm>
            </p:grpSpPr>
            <p:sp>
              <p:nvSpPr>
                <p:cNvPr id="71" name="Oval 45"/>
                <p:cNvSpPr>
                  <a:spLocks noChangeAspect="1"/>
                </p:cNvSpPr>
                <p:nvPr/>
              </p:nvSpPr>
              <p:spPr>
                <a:xfrm>
                  <a:off x="5249342" y="1406453"/>
                  <a:ext cx="648499" cy="649042"/>
                </a:xfrm>
                <a:prstGeom prst="ellipse">
                  <a:avLst/>
                </a:prstGeom>
                <a:solidFill>
                  <a:srgbClr val="F4C0CB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2" name="Oval 46"/>
                <p:cNvSpPr>
                  <a:spLocks noChangeAspect="1"/>
                </p:cNvSpPr>
                <p:nvPr/>
              </p:nvSpPr>
              <p:spPr>
                <a:xfrm>
                  <a:off x="5324169" y="1481343"/>
                  <a:ext cx="498845" cy="499263"/>
                </a:xfrm>
                <a:prstGeom prst="ellipse">
                  <a:avLst/>
                </a:prstGeom>
                <a:solidFill>
                  <a:srgbClr val="F6304F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04</a:t>
                  </a:r>
                  <a:endParaRPr 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6977" y="7309"/>
                <a:ext cx="67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社区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C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ommunity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44" y="3716"/>
              <a:ext cx="10422" cy="1362"/>
              <a:chOff x="3644" y="3636"/>
              <a:chExt cx="10422" cy="1363"/>
            </a:xfrm>
          </p:grpSpPr>
          <p:grpSp>
            <p:nvGrpSpPr>
              <p:cNvPr id="64" name="Group 129"/>
              <p:cNvGrpSpPr/>
              <p:nvPr/>
            </p:nvGrpSpPr>
            <p:grpSpPr>
              <a:xfrm>
                <a:off x="3644" y="3636"/>
                <a:ext cx="1362" cy="1363"/>
                <a:chOff x="2779491" y="2517212"/>
                <a:chExt cx="648499" cy="649042"/>
              </a:xfrm>
            </p:grpSpPr>
            <p:sp>
              <p:nvSpPr>
                <p:cNvPr id="65" name="Oval 39"/>
                <p:cNvSpPr>
                  <a:spLocks noChangeAspect="1"/>
                </p:cNvSpPr>
                <p:nvPr/>
              </p:nvSpPr>
              <p:spPr>
                <a:xfrm>
                  <a:off x="2779491" y="2517212"/>
                  <a:ext cx="648499" cy="64904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6" name="Oval 40"/>
                <p:cNvSpPr>
                  <a:spLocks noChangeAspect="1"/>
                </p:cNvSpPr>
                <p:nvPr/>
              </p:nvSpPr>
              <p:spPr>
                <a:xfrm>
                  <a:off x="2854318" y="2592102"/>
                  <a:ext cx="498845" cy="499263"/>
                </a:xfrm>
                <a:prstGeom prst="ellipse">
                  <a:avLst/>
                </a:prstGeom>
                <a:solidFill>
                  <a:srgbClr val="A5A5A5">
                    <a:alpha val="48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02</a:t>
                  </a:r>
                  <a:endParaRPr 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" name="文本框 2"/>
              <p:cNvSpPr txBox="1"/>
              <p:nvPr/>
            </p:nvSpPr>
            <p:spPr>
              <a:xfrm>
                <a:off x="5870" y="3949"/>
                <a:ext cx="819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Roboto Bk" charset="0"/>
                  </a:rPr>
                  <a:t>可插拔内核 Extensible Kernel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64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动态组合配置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功能使用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2" name="文本框 3"/>
          <p:cNvSpPr txBox="1">
            <a:spLocks noChangeArrowheads="1"/>
          </p:cNvSpPr>
          <p:nvPr/>
        </p:nvSpPr>
        <p:spPr bwMode="auto">
          <a:xfrm>
            <a:off x="2471103" y="1098836"/>
            <a:ext cx="7249160" cy="10763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DML 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INSERT INTO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t_order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content,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telephone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VALUES (1, 1, 'TEST1', '12345678900'), (2, 2, 'TEST2', '09876543211');</a:t>
            </a:r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 * FROM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t_order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WHERE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order_id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1 AND </a:t>
            </a:r>
            <a:r>
              <a:rPr kumimoji="1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user_id</a:t>
            </a:r>
            <a:r>
              <a:rPr kumimoji="1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1;</a:t>
            </a:r>
            <a:endParaRPr kumimoji="1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2414905"/>
            <a:ext cx="12192000" cy="908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3569970"/>
            <a:ext cx="7105650" cy="300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063788" y="2996798"/>
            <a:ext cx="4064151" cy="864870"/>
            <a:chOff x="4750" y="7007"/>
            <a:chExt cx="6400" cy="1363"/>
          </a:xfrm>
        </p:grpSpPr>
        <p:grpSp>
          <p:nvGrpSpPr>
            <p:cNvPr id="70" name="Group 133"/>
            <p:cNvGrpSpPr/>
            <p:nvPr/>
          </p:nvGrpSpPr>
          <p:grpSpPr>
            <a:xfrm>
              <a:off x="4750" y="7007"/>
              <a:ext cx="1362" cy="1363"/>
              <a:chOff x="5249342" y="1406453"/>
              <a:chExt cx="648499" cy="649042"/>
            </a:xfrm>
          </p:grpSpPr>
          <p:sp>
            <p:nvSpPr>
              <p:cNvPr id="71" name="Oval 45"/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rgbClr val="F4C0CB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" name="Oval 46"/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rgbClr val="F6304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04</a:t>
                </a:r>
                <a:endPara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977" y="7309"/>
              <a:ext cx="4173" cy="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社区 </a:t>
              </a:r>
              <a:r>
                <a: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C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ommunity</a:t>
              </a:r>
              <a:endPara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2029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社区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活跃度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640205"/>
            <a:ext cx="4681220" cy="3272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6725" y="5678170"/>
            <a:ext cx="87433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latin typeface="微软雅黑 (正文)" charset="0"/>
                <a:ea typeface="微软雅黑" panose="020B0503020204020204" pitchFamily="34" charset="-122"/>
                <a:cs typeface="微软雅黑 (正文)" charset="0"/>
              </a:rPr>
              <a:t>官网: https://shardingsphere.apache.org</a:t>
            </a:r>
            <a:endParaRPr lang="zh-CN" altLang="en-US" sz="1600">
              <a:latin typeface="微软雅黑 (正文)" charset="0"/>
              <a:ea typeface="微软雅黑" panose="020B0503020204020204" pitchFamily="34" charset="-122"/>
              <a:cs typeface="微软雅黑 (正文)" charset="0"/>
            </a:endParaRPr>
          </a:p>
          <a:p>
            <a:r>
              <a:rPr lang="en-US" altLang="zh-CN" sz="1600">
                <a:latin typeface="微软雅黑 (正文)" charset="0"/>
                <a:ea typeface="微软雅黑" panose="020B0503020204020204" pitchFamily="34" charset="-122"/>
                <a:cs typeface="微软雅黑 (正文)" charset="0"/>
              </a:rPr>
              <a:t>G</a:t>
            </a:r>
            <a:r>
              <a:rPr lang="zh-CN" altLang="en-US" sz="1600">
                <a:latin typeface="微软雅黑 (正文)" charset="0"/>
                <a:ea typeface="微软雅黑" panose="020B0503020204020204" pitchFamily="34" charset="-122"/>
                <a:cs typeface="微软雅黑 (正文)" charset="0"/>
              </a:rPr>
              <a:t>itHub: https://github.com/apache/shardingsphere</a:t>
            </a:r>
            <a:endParaRPr lang="zh-CN" altLang="en-US" sz="1600">
              <a:latin typeface="微软雅黑 (正文)" charset="0"/>
              <a:ea typeface="微软雅黑" panose="020B0503020204020204" pitchFamily="34" charset="-122"/>
              <a:cs typeface="微软雅黑 (正文)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1640205"/>
            <a:ext cx="6499860" cy="327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126" y="459719"/>
            <a:ext cx="293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社区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使用案例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6255" y="6033135"/>
            <a:ext cx="7165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latin typeface="微软雅黑 (正文)" charset="0"/>
                <a:cs typeface="微软雅黑 (正文)" charset="0"/>
              </a:rPr>
              <a:t>https://shardingsphere.apache.org/community/en/powered-by/</a:t>
            </a:r>
            <a:endParaRPr lang="zh-CN" altLang="en-US" sz="1600">
              <a:latin typeface="微软雅黑 (正文)" charset="0"/>
              <a:cs typeface="微软雅黑 (正文)" charset="0"/>
            </a:endParaRPr>
          </a:p>
        </p:txBody>
      </p:sp>
      <p:pic>
        <p:nvPicPr>
          <p:cNvPr id="1026" name="Picture 2" descr="ser-w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84" y="1268942"/>
            <a:ext cx="9511547" cy="4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1923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社区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技术交流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 bwMode="auto">
          <a:xfrm>
            <a:off x="2466352" y="2473728"/>
            <a:ext cx="8235979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https://</a:t>
            </a:r>
            <a:r>
              <a:rPr kumimoji="1" lang="en-US" altLang="zh-CN" sz="1895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github.com</a:t>
            </a:r>
            <a:r>
              <a:rPr kumimoji="1" lang="en-US" altLang="zh-CN" sz="189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/apache/</a:t>
            </a:r>
            <a:r>
              <a:rPr kumimoji="1" lang="en-US" altLang="zh-CN" sz="1895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shardingsphere</a:t>
            </a:r>
            <a:endParaRPr kumimoji="1" lang="zh-CN" altLang="en-US" sz="1895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2466352" y="1999906"/>
            <a:ext cx="7259296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https://</a:t>
            </a:r>
            <a:r>
              <a:rPr kumimoji="1" lang="en-US" altLang="zh-CN" sz="1895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shardingsphere.apache.org</a:t>
            </a:r>
            <a:r>
              <a:rPr kumimoji="1" lang="en-US" altLang="zh-CN" sz="1895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/</a:t>
            </a:r>
            <a:endParaRPr kumimoji="1" lang="zh-CN" altLang="en-US" sz="1895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 bwMode="auto">
          <a:xfrm>
            <a:off x="2466352" y="2890656"/>
            <a:ext cx="8356423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mailto:dev-subscribe@shardingsphere.apache.org</a:t>
            </a:r>
            <a:endParaRPr kumimoji="1" lang="zh-CN" altLang="en-US" sz="1895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05" y="3959860"/>
            <a:ext cx="1643380" cy="13696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65" y="3940810"/>
            <a:ext cx="1551940" cy="140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10" y="580641"/>
            <a:ext cx="3447812" cy="3447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529468" y="4551140"/>
            <a:ext cx="3140242" cy="2524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 rot="5400000">
            <a:off x="-187673" y="1222086"/>
            <a:ext cx="1155032" cy="779686"/>
          </a:xfrm>
          <a:prstGeom prst="rect">
            <a:avLst/>
          </a:prstGeom>
        </p:spPr>
      </p:pic>
      <p:sp>
        <p:nvSpPr>
          <p:cNvPr id="22" name="TextBox 13"/>
          <p:cNvSpPr txBox="1"/>
          <p:nvPr/>
        </p:nvSpPr>
        <p:spPr>
          <a:xfrm>
            <a:off x="3886790" y="3880429"/>
            <a:ext cx="415559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端正强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duanzhengqiang@apache.org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3820258" y="1930644"/>
            <a:ext cx="426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-300" normalizeH="0" baseline="0" noProof="0" dirty="0">
                <a:ln>
                  <a:noFill/>
                </a:ln>
                <a:gradFill>
                  <a:gsLst>
                    <a:gs pos="0">
                      <a:srgbClr val="FD8647"/>
                    </a:gs>
                    <a:gs pos="100000">
                      <a:srgbClr val="F5274F"/>
                    </a:gs>
                  </a:gsLst>
                  <a:lin ang="0" scaled="1"/>
                </a:gradFill>
                <a:effectLst>
                  <a:outerShdw blurRad="203200" dist="635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谢谢观看</a:t>
            </a:r>
            <a:endParaRPr kumimoji="0" lang="en-US" sz="80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FD8647"/>
                  </a:gs>
                  <a:gs pos="100000">
                    <a:srgbClr val="F5274F"/>
                  </a:gs>
                </a:gsLst>
                <a:lin ang="0" scaled="1"/>
              </a:gradFill>
              <a:effectLst>
                <a:outerShdw blurRad="203200" dist="635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连接数据与应用，如此简单"/>
          <p:cNvSpPr txBox="1"/>
          <p:nvPr/>
        </p:nvSpPr>
        <p:spPr>
          <a:xfrm>
            <a:off x="3101540" y="294767"/>
            <a:ext cx="343683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YOUSHEhaoshenti"/>
                <a:ea typeface="YOUSHEhaoshenti"/>
                <a:cs typeface="YOUSHEhaoshenti"/>
                <a:sym typeface="YOUSHEhaoshenti"/>
              </a:defRPr>
            </a:lvl1pPr>
          </a:lstStyle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让数据和应用的连接如此简单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2941790" y="354375"/>
            <a:ext cx="0" cy="288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4" y="245886"/>
            <a:ext cx="2540406" cy="437966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339547" y="1688123"/>
            <a:ext cx="5208103" cy="1974393"/>
          </a:xfrm>
          <a:prstGeom prst="roundRect">
            <a:avLst/>
          </a:prstGeom>
          <a:noFill/>
          <a:ln w="25400">
            <a:solidFill>
              <a:srgbClr val="2769FC">
                <a:alpha val="4813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41" y="4806228"/>
            <a:ext cx="1354017" cy="1354017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5289140" y="6178103"/>
            <a:ext cx="135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关注我们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22818" y="2996279"/>
            <a:ext cx="4346079" cy="865389"/>
            <a:chOff x="4750" y="3036"/>
            <a:chExt cx="6844" cy="1363"/>
          </a:xfrm>
        </p:grpSpPr>
        <p:grpSp>
          <p:nvGrpSpPr>
            <p:cNvPr id="61" name="Group 134"/>
            <p:cNvGrpSpPr/>
            <p:nvPr/>
          </p:nvGrpSpPr>
          <p:grpSpPr>
            <a:xfrm>
              <a:off x="4750" y="3036"/>
              <a:ext cx="1362" cy="1363"/>
              <a:chOff x="3287425" y="1417883"/>
              <a:chExt cx="648499" cy="649042"/>
            </a:xfrm>
          </p:grpSpPr>
          <p:sp>
            <p:nvSpPr>
              <p:cNvPr id="62" name="Oval 36"/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Oval 37"/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466BB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01</a:t>
                </a:r>
                <a:endParaRPr lang="en-US" sz="135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6977" y="3351"/>
              <a:ext cx="461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简介 </a:t>
              </a:r>
              <a:r>
                <a: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Introduction</a:t>
              </a:r>
              <a:endPara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405" y="459740"/>
            <a:ext cx="4267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简介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生态圈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>
            <a:off x="10632504" y="6078314"/>
            <a:ext cx="1155032" cy="779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160906" y="2437759"/>
            <a:ext cx="1401789" cy="1126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35" y="1526540"/>
            <a:ext cx="6781800" cy="38055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54035" y="1526540"/>
            <a:ext cx="3122295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1600" dirty="0" err="1">
                <a:latin typeface="+mj-ea"/>
                <a:ea typeface="+mj-ea"/>
                <a:cs typeface="+mj-ea"/>
                <a:sym typeface="+mn-ea"/>
              </a:rPr>
              <a:t>开源分布式数据库</a:t>
            </a:r>
            <a:r>
              <a:rPr lang="zh-CN" altLang="en-US" sz="1600" dirty="0">
                <a:latin typeface="+mj-ea"/>
                <a:ea typeface="+mj-ea"/>
                <a:cs typeface="+mj-ea"/>
                <a:sym typeface="+mn-ea"/>
              </a:rPr>
              <a:t>生态圈，提供了标准化的数据分片、分布式事务及数据库治理功能；</a:t>
            </a:r>
            <a:endParaRPr lang="zh-CN" altLang="en-US" sz="1600" dirty="0">
              <a:latin typeface="+mj-ea"/>
              <a:ea typeface="+mj-ea"/>
              <a:cs typeface="+mj-ea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 dirty="0">
              <a:latin typeface="+mj-ea"/>
              <a:ea typeface="+mj-ea"/>
              <a:cs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1600" dirty="0">
                <a:latin typeface="+mj-ea"/>
                <a:ea typeface="+mj-ea"/>
                <a:cs typeface="+mj-ea"/>
                <a:sym typeface="+mn-ea"/>
              </a:rPr>
              <a:t>由 JDBC、Proxy 和 Sidecar 三款产品组成，支持独立部署及混合部署；</a:t>
            </a:r>
            <a:endParaRPr lang="zh-CN" altLang="en-US" sz="1600" dirty="0">
              <a:latin typeface="+mj-ea"/>
              <a:ea typeface="+mj-ea"/>
              <a:cs typeface="+mj-ea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 dirty="0">
              <a:latin typeface="+mj-ea"/>
              <a:ea typeface="+mj-ea"/>
              <a:cs typeface="+mj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1600" dirty="0">
                <a:latin typeface="+mj-ea"/>
                <a:ea typeface="+mj-ea"/>
                <a:cs typeface="+mj-ea"/>
                <a:sym typeface="+mn-ea"/>
              </a:rPr>
              <a:t>开放的生态体系，通过可插拔架构，方便用户根据业务场景进行灵活扩展；</a:t>
            </a:r>
            <a:endParaRPr lang="zh-CN" altLang="en-US" sz="1600" dirty="0">
              <a:latin typeface="+mj-ea"/>
              <a:ea typeface="+mj-ea"/>
              <a:cs typeface="+mj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99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简介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架构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828800" y="2095500"/>
          <a:ext cx="85344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ShardingSphere-JDBC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ShardingSphere-Proxy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数据库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MySQL/PostgreSQL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连接消耗数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异构语言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仅 Java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任意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损耗低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损耗略高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无中心化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静态入口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916940"/>
            <a:ext cx="8927465" cy="558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99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简介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对比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828800" y="2095500"/>
          <a:ext cx="85344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ShardingSphere-JDBC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ShardingSphere-Proxy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数据库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 (正文)" charset="0"/>
                        </a:rPr>
                        <a:t>MySQL/PostgreSQL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 (正文)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连接消耗数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异构语言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仅 Java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任意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损耗低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损耗略高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无中心化	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静态入口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141345" y="2996798"/>
            <a:ext cx="5909310" cy="865505"/>
            <a:chOff x="3644" y="3636"/>
            <a:chExt cx="9306" cy="1363"/>
          </a:xfrm>
        </p:grpSpPr>
        <p:grpSp>
          <p:nvGrpSpPr>
            <p:cNvPr id="64" name="Group 129"/>
            <p:cNvGrpSpPr/>
            <p:nvPr/>
          </p:nvGrpSpPr>
          <p:grpSpPr>
            <a:xfrm>
              <a:off x="3644" y="3636"/>
              <a:ext cx="1362" cy="1363"/>
              <a:chOff x="2779491" y="2517212"/>
              <a:chExt cx="648499" cy="649042"/>
            </a:xfrm>
          </p:grpSpPr>
          <p:sp>
            <p:nvSpPr>
              <p:cNvPr id="65" name="Oval 39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" name="Oval 40"/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rgbClr val="A5A5A5">
                  <a:alpha val="48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02</a:t>
                </a:r>
                <a:endPara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5870" y="3949"/>
              <a:ext cx="708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Roboto Bk" charset="0"/>
                </a:rPr>
                <a:t>可插拔内核 Extensible Kernel</a:t>
              </a:r>
              <a:endPara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99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可插拔内核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-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业务场景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21" y="121830"/>
            <a:ext cx="1381160" cy="41434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711450"/>
            <a:ext cx="5107305" cy="3361690"/>
          </a:xfrm>
          <a:prstGeom prst="rect">
            <a:avLst/>
          </a:prstGeom>
        </p:spPr>
      </p:pic>
      <p:sp>
        <p:nvSpPr>
          <p:cNvPr id="3" name="文本框 3"/>
          <p:cNvSpPr txBox="1">
            <a:spLocks noChangeArrowheads="1"/>
          </p:cNvSpPr>
          <p:nvPr/>
        </p:nvSpPr>
        <p:spPr bwMode="auto">
          <a:xfrm>
            <a:off x="1421130" y="1314450"/>
            <a:ext cx="9349740" cy="5835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为了应对千万级的订单存量数据，以及快速增长的增量数据，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某用户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引入了 Apache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ShardingSphere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进行分片，并配置了如下规则。按照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user_id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order_id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取模分片，共分为 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片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85" y="2712085"/>
            <a:ext cx="6562725" cy="336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5.2.7"/>
</p:tagLst>
</file>

<file path=ppt/tags/tag10.xml><?xml version="1.0" encoding="utf-8"?>
<p:tagLst xmlns:p="http://schemas.openxmlformats.org/presentationml/2006/main">
  <p:tag name="TIMING" val="|0.7|0.7|0.7|0.7|0.7|0.7|0.8"/>
</p:tagLst>
</file>

<file path=ppt/tags/tag11.xml><?xml version="1.0" encoding="utf-8"?>
<p:tagLst xmlns:p="http://schemas.openxmlformats.org/presentationml/2006/main">
  <p:tag name="TIMING" val="|0.7|0.7|0.7|0.7|0.7|0.7|0.8"/>
</p:tagLst>
</file>

<file path=ppt/tags/tag12.xml><?xml version="1.0" encoding="utf-8"?>
<p:tagLst xmlns:p="http://schemas.openxmlformats.org/presentationml/2006/main">
  <p:tag name="TIMING" val="|0.7|0.7|0.7|0.7|0.7|0.7|0.8"/>
</p:tagLst>
</file>

<file path=ppt/tags/tag13.xml><?xml version="1.0" encoding="utf-8"?>
<p:tagLst xmlns:p="http://schemas.openxmlformats.org/presentationml/2006/main">
  <p:tag name="TIMING" val="|0.7|0.7|0.7|0.7|0.7|0.7|0.8"/>
</p:tagLst>
</file>

<file path=ppt/tags/tag14.xml><?xml version="1.0" encoding="utf-8"?>
<p:tagLst xmlns:p="http://schemas.openxmlformats.org/presentationml/2006/main">
  <p:tag name="KSO_WM_UNIT_TABLE_BEAUTIFY" val="smartTable{03018d88-2cdc-4f0d-9f21-2bcf9f9c3bd1}"/>
  <p:tag name="TABLE_ENDDRAG_ORIGIN_RECT" val="672*234"/>
  <p:tag name="TABLE_ENDDRAG_RECT" val="144*168*672*276"/>
</p:tagLst>
</file>

<file path=ppt/tags/tag15.xml><?xml version="1.0" encoding="utf-8"?>
<p:tagLst xmlns:p="http://schemas.openxmlformats.org/presentationml/2006/main">
  <p:tag name="TIMING" val="|0.7|0.7|0.7|0.7|0.7|0.7|0.8"/>
</p:tagLst>
</file>

<file path=ppt/tags/tag16.xml><?xml version="1.0" encoding="utf-8"?>
<p:tagLst xmlns:p="http://schemas.openxmlformats.org/presentationml/2006/main">
  <p:tag name="TIMING" val="|0.7|0.7|0.7|0.7|0.7|0.7|0.8"/>
</p:tagLst>
</file>

<file path=ppt/tags/tag2.xml><?xml version="1.0" encoding="utf-8"?>
<p:tagLst xmlns:p="http://schemas.openxmlformats.org/presentationml/2006/main">
  <p:tag name="PA" val="v5.2.7"/>
</p:tagLst>
</file>

<file path=ppt/tags/tag3.xml><?xml version="1.0" encoding="utf-8"?>
<p:tagLst xmlns:p="http://schemas.openxmlformats.org/presentationml/2006/main">
  <p:tag name="TIMING" val="|0.7|0.7|0.7|0.7|0.7|0.7|0.8"/>
</p:tagLst>
</file>

<file path=ppt/tags/tag4.xml><?xml version="1.0" encoding="utf-8"?>
<p:tagLst xmlns:p="http://schemas.openxmlformats.org/presentationml/2006/main">
  <p:tag name="KSO_WM_UNIT_TABLE_BEAUTIFY" val="smartTable{846196aa-7025-48af-8c01-fa53e67cf59e}"/>
</p:tagLst>
</file>

<file path=ppt/tags/tag5.xml><?xml version="1.0" encoding="utf-8"?>
<p:tagLst xmlns:p="http://schemas.openxmlformats.org/presentationml/2006/main">
  <p:tag name="KSO_WM_UNIT_TABLE_BEAUTIFY" val="smartTable{846196aa-7025-48af-8c01-fa53e67cf59e}"/>
</p:tagLst>
</file>

<file path=ppt/tags/tag6.xml><?xml version="1.0" encoding="utf-8"?>
<p:tagLst xmlns:p="http://schemas.openxmlformats.org/presentationml/2006/main">
  <p:tag name="TIMING" val="|0.7|0.7|0.7|0.7|0.7|0.7|0.8"/>
</p:tagLst>
</file>

<file path=ppt/tags/tag7.xml><?xml version="1.0" encoding="utf-8"?>
<p:tagLst xmlns:p="http://schemas.openxmlformats.org/presentationml/2006/main">
  <p:tag name="KSO_WM_UNIT_TABLE_BEAUTIFY" val="smartTable{2cdbff15-dc7a-4632-8901-86b512a458d5}"/>
  <p:tag name="TABLE_ENDDRAG_ORIGIN_RECT" val="609*172"/>
  <p:tag name="TABLE_ENDDRAG_RECT" val="167*265*626*172"/>
</p:tagLst>
</file>

<file path=ppt/tags/tag8.xml><?xml version="1.0" encoding="utf-8"?>
<p:tagLst xmlns:p="http://schemas.openxmlformats.org/presentationml/2006/main">
  <p:tag name="TIMING" val="|0.7|0.7|0.7|0.7|0.7|0.7|0.8"/>
</p:tagLst>
</file>

<file path=ppt/tags/tag9.xml><?xml version="1.0" encoding="utf-8"?>
<p:tagLst xmlns:p="http://schemas.openxmlformats.org/presentationml/2006/main">
  <p:tag name="TIMING" val="|0.7|0.7|0.7|0.7|0.7|0.7|0.8"/>
</p:tagLst>
</file>

<file path=ppt/theme/theme1.xml><?xml version="1.0" encoding="utf-8"?>
<a:theme xmlns:a="http://schemas.openxmlformats.org/drawingml/2006/main" name="Office 主题​​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4310</Words>
  <Application>WPS 演示</Application>
  <PresentationFormat>宽屏</PresentationFormat>
  <Paragraphs>360</Paragraphs>
  <Slides>35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68" baseType="lpstr">
      <vt:lpstr>Arial</vt:lpstr>
      <vt:lpstr>方正书宋_GBK</vt:lpstr>
      <vt:lpstr>Wingdings</vt:lpstr>
      <vt:lpstr>印品黑体</vt:lpstr>
      <vt:lpstr>苹方-简</vt:lpstr>
      <vt:lpstr>Poppins SemiBold</vt:lpstr>
      <vt:lpstr>Microsoft YaHei</vt:lpstr>
      <vt:lpstr>Fira Sans</vt:lpstr>
      <vt:lpstr>Thonburi</vt:lpstr>
      <vt:lpstr>YOUSHEhaoshenti</vt:lpstr>
      <vt:lpstr>Lato Heavy</vt:lpstr>
      <vt:lpstr>微软雅黑</vt:lpstr>
      <vt:lpstr>Wingdings</vt:lpstr>
      <vt:lpstr>Roboto Bk</vt:lpstr>
      <vt:lpstr>微软雅黑 (正文)</vt:lpstr>
      <vt:lpstr>Calibri</vt:lpstr>
      <vt:lpstr>宋体</vt:lpstr>
      <vt:lpstr>DengXian</vt:lpstr>
      <vt:lpstr>宋体</vt:lpstr>
      <vt:lpstr>Arial Unicode MS</vt:lpstr>
      <vt:lpstr>等线</vt:lpstr>
      <vt:lpstr>Arial Black</vt:lpstr>
      <vt:lpstr>黑体</vt:lpstr>
      <vt:lpstr>汉仪中黑KW</vt:lpstr>
      <vt:lpstr>等线 Light</vt:lpstr>
      <vt:lpstr>汉仪中等线KW</vt:lpstr>
      <vt:lpstr>Helvetica Neue</vt:lpstr>
      <vt:lpstr>汉仪书宋二KW</vt:lpstr>
      <vt:lpstr>Office 主题​​</vt:lpstr>
      <vt:lpstr>自定义设计方案</vt:lpstr>
      <vt:lpstr>Специальное оформление</vt:lpstr>
      <vt:lpstr>1_自定义设计方案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strongduanmu</cp:lastModifiedBy>
  <cp:revision>497</cp:revision>
  <dcterms:created xsi:type="dcterms:W3CDTF">2021-11-20T06:59:24Z</dcterms:created>
  <dcterms:modified xsi:type="dcterms:W3CDTF">2021-11-20T06:59:24Z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